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9" r:id="rId3"/>
    <p:sldId id="260" r:id="rId4"/>
    <p:sldId id="261" r:id="rId5"/>
    <p:sldId id="262" r:id="rId6"/>
    <p:sldId id="263" r:id="rId7"/>
    <p:sldId id="264" r:id="rId8"/>
    <p:sldId id="265"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7" autoAdjust="0"/>
    <p:restoredTop sz="94660"/>
  </p:normalViewPr>
  <p:slideViewPr>
    <p:cSldViewPr snapToGrid="0">
      <p:cViewPr varScale="1">
        <p:scale>
          <a:sx n="68" d="100"/>
          <a:sy n="68" d="100"/>
        </p:scale>
        <p:origin x="571"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5/23/2016</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5/23/2016</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5/23/2016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5/23/2016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5/23/2016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5/23/2016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5/23/2016</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5/23/2016</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5/23/2016</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600" dirty="0" smtClean="0"/>
              <a:t>Redmond High School</a:t>
            </a:r>
            <a:r>
              <a:rPr lang="en-US" sz="3600" dirty="0"/>
              <a:t/>
            </a:r>
            <a:br>
              <a:rPr lang="en-US" sz="3600" dirty="0"/>
            </a:br>
            <a:r>
              <a:rPr lang="en-US" sz="3600" dirty="0" smtClean="0"/>
              <a:t>state testing information</a:t>
            </a:r>
            <a:br>
              <a:rPr lang="en-US" sz="3600" dirty="0" smtClean="0"/>
            </a:br>
            <a:r>
              <a:rPr lang="en-US" sz="3600" dirty="0" smtClean="0"/>
              <a:t>spring 2016</a:t>
            </a:r>
            <a:endParaRPr lang="en-US" sz="3600" dirty="0"/>
          </a:p>
        </p:txBody>
      </p:sp>
      <p:sp>
        <p:nvSpPr>
          <p:cNvPr id="3" name="Subtitle 2"/>
          <p:cNvSpPr>
            <a:spLocks noGrp="1"/>
          </p:cNvSpPr>
          <p:nvPr>
            <p:ph type="subTitle" idx="1"/>
          </p:nvPr>
        </p:nvSpPr>
        <p:spPr/>
        <p:txBody>
          <a:bodyPr/>
          <a:lstStyle/>
          <a:p>
            <a:r>
              <a:rPr lang="en-US" dirty="0" smtClean="0"/>
              <a:t>May 31</a:t>
            </a:r>
            <a:r>
              <a:rPr lang="en-US" baseline="30000" dirty="0" smtClean="0"/>
              <a:t>st</a:t>
            </a:r>
            <a:r>
              <a:rPr lang="en-US" dirty="0" smtClean="0"/>
              <a:t> to June 3</a:t>
            </a:r>
            <a:r>
              <a:rPr lang="en-US" baseline="30000" dirty="0" smtClean="0"/>
              <a:t>rd</a:t>
            </a:r>
            <a:endParaRPr lang="en-US" dirty="0" smtClean="0"/>
          </a:p>
          <a:p>
            <a:endParaRPr lang="en-US" dirty="0"/>
          </a:p>
        </p:txBody>
      </p:sp>
    </p:spTree>
    <p:extLst>
      <p:ext uri="{BB962C8B-B14F-4D97-AF65-F5344CB8AC3E}">
        <p14:creationId xmlns:p14="http://schemas.microsoft.com/office/powerpoint/2010/main" val="22390560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 Assessments</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r>
              <a:rPr lang="en-US" sz="2400" dirty="0" smtClean="0"/>
              <a:t>Washington public high school students take the </a:t>
            </a:r>
            <a:r>
              <a:rPr lang="en-US" sz="2400" dirty="0" smtClean="0">
                <a:solidFill>
                  <a:schemeClr val="tx1"/>
                </a:solidFill>
              </a:rPr>
              <a:t>Smarter Balanced Assessment</a:t>
            </a:r>
            <a:r>
              <a:rPr lang="en-US" sz="2400" dirty="0" smtClean="0">
                <a:solidFill>
                  <a:srgbClr val="FF0000"/>
                </a:solidFill>
              </a:rPr>
              <a:t> </a:t>
            </a:r>
            <a:r>
              <a:rPr lang="en-US" sz="2400" dirty="0" smtClean="0"/>
              <a:t>(SBA) for English and Math.</a:t>
            </a:r>
          </a:p>
          <a:p>
            <a:r>
              <a:rPr lang="en-US" sz="2400" dirty="0" smtClean="0"/>
              <a:t>The class of 2017 and beyond will also take the </a:t>
            </a:r>
            <a:r>
              <a:rPr lang="en-US" sz="2400" dirty="0" smtClean="0">
                <a:solidFill>
                  <a:schemeClr val="tx1"/>
                </a:solidFill>
              </a:rPr>
              <a:t>Biology End of Course Exam (EOC).</a:t>
            </a:r>
          </a:p>
          <a:p>
            <a:r>
              <a:rPr lang="en-US" sz="2400" dirty="0" smtClean="0"/>
              <a:t>The state expects schools to have a 95% participation rate on all assessments.</a:t>
            </a:r>
          </a:p>
          <a:p>
            <a:r>
              <a:rPr lang="en-US" sz="2400" dirty="0" smtClean="0"/>
              <a:t>This year’s testing is not straight forward due to the transition from the HSPE and EOC to the Smarter Balanced Assessment. RHS is committed to ensuring the information is available to everyone and that all questions are answered.</a:t>
            </a:r>
          </a:p>
          <a:p>
            <a:pPr marL="0" indent="0">
              <a:buNone/>
            </a:pPr>
            <a:endParaRPr lang="en-US" sz="2400" dirty="0"/>
          </a:p>
        </p:txBody>
      </p:sp>
    </p:spTree>
    <p:extLst>
      <p:ext uri="{BB962C8B-B14F-4D97-AF65-F5344CB8AC3E}">
        <p14:creationId xmlns:p14="http://schemas.microsoft.com/office/powerpoint/2010/main" val="17972095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State Assessments are valuable to students and teachers? </a:t>
            </a:r>
            <a:endParaRPr lang="en-US" dirty="0"/>
          </a:p>
        </p:txBody>
      </p:sp>
      <p:sp>
        <p:nvSpPr>
          <p:cNvPr id="3" name="Content Placeholder 2"/>
          <p:cNvSpPr>
            <a:spLocks noGrp="1"/>
          </p:cNvSpPr>
          <p:nvPr>
            <p:ph idx="1"/>
          </p:nvPr>
        </p:nvSpPr>
        <p:spPr/>
        <p:txBody>
          <a:bodyPr>
            <a:normAutofit fontScale="92500" lnSpcReduction="10000"/>
          </a:bodyPr>
          <a:lstStyle/>
          <a:p>
            <a:endParaRPr lang="en-US" sz="2400" dirty="0" smtClean="0">
              <a:solidFill>
                <a:srgbClr val="0070C0"/>
              </a:solidFill>
            </a:endParaRPr>
          </a:p>
          <a:p>
            <a:r>
              <a:rPr lang="en-US" sz="2400" dirty="0" smtClean="0"/>
              <a:t>It helps students know if they are prepared for college or work.</a:t>
            </a:r>
          </a:p>
          <a:p>
            <a:pPr lvl="1"/>
            <a:r>
              <a:rPr lang="en-US" sz="1900" dirty="0" smtClean="0"/>
              <a:t> A score of 3 or 4 on the SBA indicates students are prepared for college or career.</a:t>
            </a:r>
          </a:p>
          <a:p>
            <a:r>
              <a:rPr lang="en-US" sz="2400" dirty="0" smtClean="0"/>
              <a:t>It helps students know if they are prepared for advanced classes or if they need extra support.</a:t>
            </a:r>
          </a:p>
          <a:p>
            <a:pPr lvl="1"/>
            <a:r>
              <a:rPr lang="en-US" sz="1900" dirty="0" smtClean="0"/>
              <a:t>SBA provides a key measure of how students are doing and how teachers and families can help them reach their goals</a:t>
            </a:r>
          </a:p>
          <a:p>
            <a:r>
              <a:rPr lang="en-US" sz="2400" dirty="0" smtClean="0"/>
              <a:t>Results help students, teachers and schools.</a:t>
            </a:r>
          </a:p>
          <a:p>
            <a:pPr lvl="1"/>
            <a:r>
              <a:rPr lang="en-US" sz="1900" dirty="0" smtClean="0"/>
              <a:t>SBA provides information to inform educators, students and families on how RHS stacks up against others in the state, nation and world</a:t>
            </a:r>
          </a:p>
          <a:p>
            <a:endParaRPr lang="en-US" sz="2400" dirty="0" smtClean="0"/>
          </a:p>
          <a:p>
            <a:endParaRPr lang="en-US" sz="2400" dirty="0" smtClean="0"/>
          </a:p>
          <a:p>
            <a:endParaRPr lang="en-US" sz="2400" dirty="0" smtClean="0"/>
          </a:p>
          <a:p>
            <a:pPr marL="530352" lvl="1" indent="0">
              <a:buNone/>
            </a:pPr>
            <a:endParaRPr lang="en-US" dirty="0" smtClean="0"/>
          </a:p>
          <a:p>
            <a:pPr lvl="1"/>
            <a:endParaRPr lang="en-US" dirty="0"/>
          </a:p>
          <a:p>
            <a:pPr lvl="1"/>
            <a:endParaRPr lang="en-US" dirty="0"/>
          </a:p>
          <a:p>
            <a:pPr lvl="1"/>
            <a:endParaRPr lang="en-US" dirty="0" smtClean="0"/>
          </a:p>
          <a:p>
            <a:endParaRPr lang="en-US" sz="2400" dirty="0" smtClean="0"/>
          </a:p>
          <a:p>
            <a:endParaRPr lang="en-US" sz="2400" dirty="0"/>
          </a:p>
        </p:txBody>
      </p:sp>
    </p:spTree>
    <p:extLst>
      <p:ext uri="{BB962C8B-B14F-4D97-AF65-F5344CB8AC3E}">
        <p14:creationId xmlns:p14="http://schemas.microsoft.com/office/powerpoint/2010/main" val="12641096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 of 2016</a:t>
            </a:r>
            <a:endParaRPr lang="en-US" dirty="0"/>
          </a:p>
        </p:txBody>
      </p:sp>
      <p:sp>
        <p:nvSpPr>
          <p:cNvPr id="3" name="Content Placeholder 2"/>
          <p:cNvSpPr>
            <a:spLocks noGrp="1"/>
          </p:cNvSpPr>
          <p:nvPr>
            <p:ph idx="1"/>
          </p:nvPr>
        </p:nvSpPr>
        <p:spPr/>
        <p:txBody>
          <a:bodyPr>
            <a:normAutofit/>
          </a:bodyPr>
          <a:lstStyle/>
          <a:p>
            <a:r>
              <a:rPr lang="en-US" sz="2400" dirty="0" smtClean="0"/>
              <a:t>Current seniors have met their graduation requirements by taking the HSPE (former assessment) for reading and writing, and the EOC for math.</a:t>
            </a:r>
          </a:p>
          <a:p>
            <a:r>
              <a:rPr lang="en-US" sz="2400" dirty="0" smtClean="0"/>
              <a:t>If a current senior hasn’t met standards in reading, writing, math or biology they may be eligible to take the SBA. These students have been contacted directly.</a:t>
            </a:r>
          </a:p>
          <a:p>
            <a:r>
              <a:rPr lang="en-US" sz="2400" dirty="0" smtClean="0"/>
              <a:t>On May 31, June 1, 2 and 3, seniors will have a </a:t>
            </a:r>
            <a:r>
              <a:rPr lang="en-US" sz="2400" dirty="0" smtClean="0"/>
              <a:t>two and a half </a:t>
            </a:r>
            <a:r>
              <a:rPr lang="en-US" sz="2400" dirty="0" smtClean="0"/>
              <a:t>hour late start with school beginning at </a:t>
            </a:r>
            <a:r>
              <a:rPr lang="en-US" sz="2400" dirty="0" smtClean="0"/>
              <a:t>10:00</a:t>
            </a:r>
            <a:r>
              <a:rPr lang="en-US" sz="2400" dirty="0" smtClean="0"/>
              <a:t>.</a:t>
            </a:r>
            <a:endParaRPr lang="en-US" sz="2400" dirty="0"/>
          </a:p>
        </p:txBody>
      </p:sp>
    </p:spTree>
    <p:extLst>
      <p:ext uri="{BB962C8B-B14F-4D97-AF65-F5344CB8AC3E}">
        <p14:creationId xmlns:p14="http://schemas.microsoft.com/office/powerpoint/2010/main" val="1623731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 of 2017</a:t>
            </a:r>
            <a:endParaRPr lang="en-US" dirty="0"/>
          </a:p>
        </p:txBody>
      </p:sp>
      <p:sp>
        <p:nvSpPr>
          <p:cNvPr id="3" name="Content Placeholder 2"/>
          <p:cNvSpPr>
            <a:spLocks noGrp="1"/>
          </p:cNvSpPr>
          <p:nvPr>
            <p:ph idx="1"/>
          </p:nvPr>
        </p:nvSpPr>
        <p:spPr/>
        <p:txBody>
          <a:bodyPr>
            <a:normAutofit lnSpcReduction="10000"/>
          </a:bodyPr>
          <a:lstStyle/>
          <a:p>
            <a:r>
              <a:rPr lang="en-US" sz="2400" dirty="0" smtClean="0"/>
              <a:t>Current juniors must meet standard with a level 3 or 4 on the SBA ELA. Most current juniors sat for the SBA ELA last year.  </a:t>
            </a:r>
          </a:p>
          <a:p>
            <a:r>
              <a:rPr lang="en-US" sz="2400" dirty="0" smtClean="0"/>
              <a:t>Only current juniors </a:t>
            </a:r>
            <a:r>
              <a:rPr lang="en-US" sz="2400" b="1" dirty="0" smtClean="0"/>
              <a:t>who did not</a:t>
            </a:r>
            <a:r>
              <a:rPr lang="en-US" sz="2400" dirty="0" smtClean="0"/>
              <a:t> achieve a level 3 or 4 on the SBA ELA last spring will take the test this year.</a:t>
            </a:r>
          </a:p>
          <a:p>
            <a:r>
              <a:rPr lang="en-US" sz="2400" dirty="0" smtClean="0"/>
              <a:t>Current juniors are expected to take the SBA math test this year.</a:t>
            </a:r>
          </a:p>
          <a:p>
            <a:r>
              <a:rPr lang="en-US" sz="2400" dirty="0" smtClean="0"/>
              <a:t>Many current juniors have met their math graduation requirements by taking an End of Course Exam; however, we are expecting </a:t>
            </a:r>
            <a:r>
              <a:rPr lang="en-US" sz="2400" b="1" dirty="0" smtClean="0"/>
              <a:t>all</a:t>
            </a:r>
            <a:r>
              <a:rPr lang="en-US" sz="2400" dirty="0" smtClean="0"/>
              <a:t> juniors to take the SBA math test as part of our school accountability system </a:t>
            </a:r>
            <a:r>
              <a:rPr lang="en-US" sz="2400" dirty="0" smtClean="0">
                <a:solidFill>
                  <a:schemeClr val="tx1"/>
                </a:solidFill>
              </a:rPr>
              <a:t>(any student who does not test must submit a refusal form).</a:t>
            </a:r>
          </a:p>
        </p:txBody>
      </p:sp>
    </p:spTree>
    <p:extLst>
      <p:ext uri="{BB962C8B-B14F-4D97-AF65-F5344CB8AC3E}">
        <p14:creationId xmlns:p14="http://schemas.microsoft.com/office/powerpoint/2010/main" val="41909203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 of 2018</a:t>
            </a:r>
            <a:endParaRPr lang="en-US" dirty="0"/>
          </a:p>
        </p:txBody>
      </p:sp>
      <p:sp>
        <p:nvSpPr>
          <p:cNvPr id="3" name="Content Placeholder 2"/>
          <p:cNvSpPr>
            <a:spLocks noGrp="1"/>
          </p:cNvSpPr>
          <p:nvPr>
            <p:ph idx="1"/>
          </p:nvPr>
        </p:nvSpPr>
        <p:spPr/>
        <p:txBody>
          <a:bodyPr>
            <a:normAutofit/>
          </a:bodyPr>
          <a:lstStyle/>
          <a:p>
            <a:r>
              <a:rPr lang="en-US" sz="2400" dirty="0" smtClean="0"/>
              <a:t>Current sophomores will take the SBA ELA and must meet standard with a score of 3 or 4.</a:t>
            </a:r>
          </a:p>
          <a:p>
            <a:r>
              <a:rPr lang="en-US" sz="2400" dirty="0"/>
              <a:t>C</a:t>
            </a:r>
            <a:r>
              <a:rPr lang="en-US" sz="2400" dirty="0" smtClean="0"/>
              <a:t>urrent sophomores </a:t>
            </a:r>
            <a:r>
              <a:rPr lang="en-US" sz="2400" b="1" dirty="0" smtClean="0"/>
              <a:t>may</a:t>
            </a:r>
            <a:r>
              <a:rPr lang="en-US" sz="2400" dirty="0" smtClean="0"/>
              <a:t> take the SBA Math; however, it is recommended only for those currently in Algebra 2 or higher. </a:t>
            </a:r>
          </a:p>
          <a:p>
            <a:r>
              <a:rPr lang="en-US" sz="2400" dirty="0" smtClean="0"/>
              <a:t>Current sophomores may meet standard in math with either an End of Course Exam or the SBA Math. We will expect all current sophomores to take the SBA Math next spring.</a:t>
            </a:r>
            <a:endParaRPr lang="en-US" sz="2400" dirty="0"/>
          </a:p>
        </p:txBody>
      </p:sp>
    </p:spTree>
    <p:extLst>
      <p:ext uri="{BB962C8B-B14F-4D97-AF65-F5344CB8AC3E}">
        <p14:creationId xmlns:p14="http://schemas.microsoft.com/office/powerpoint/2010/main" val="41898385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 of 2019		</a:t>
            </a:r>
            <a:endParaRPr lang="en-US" dirty="0"/>
          </a:p>
        </p:txBody>
      </p:sp>
      <p:sp>
        <p:nvSpPr>
          <p:cNvPr id="3" name="Content Placeholder 2"/>
          <p:cNvSpPr>
            <a:spLocks noGrp="1"/>
          </p:cNvSpPr>
          <p:nvPr>
            <p:ph idx="1"/>
          </p:nvPr>
        </p:nvSpPr>
        <p:spPr/>
        <p:txBody>
          <a:bodyPr/>
          <a:lstStyle/>
          <a:p>
            <a:r>
              <a:rPr lang="en-US" sz="2400" dirty="0" smtClean="0"/>
              <a:t>Current freshman will not be taking state assessments this year.</a:t>
            </a:r>
          </a:p>
          <a:p>
            <a:r>
              <a:rPr lang="en-US" sz="2400" dirty="0"/>
              <a:t>On May 31, June 1, 2 and 3, </a:t>
            </a:r>
            <a:r>
              <a:rPr lang="en-US" sz="2400" dirty="0" smtClean="0"/>
              <a:t>freshman </a:t>
            </a:r>
            <a:r>
              <a:rPr lang="en-US" sz="2400" dirty="0"/>
              <a:t>will have a </a:t>
            </a:r>
            <a:r>
              <a:rPr lang="en-US" sz="2400" dirty="0" smtClean="0"/>
              <a:t>two and a half </a:t>
            </a:r>
            <a:r>
              <a:rPr lang="en-US" sz="2400" dirty="0"/>
              <a:t>hour late start with school beginning at </a:t>
            </a:r>
            <a:r>
              <a:rPr lang="en-US" sz="2400" dirty="0" smtClean="0"/>
              <a:t>10:00</a:t>
            </a:r>
            <a:r>
              <a:rPr lang="en-US" sz="2400" dirty="0" smtClean="0"/>
              <a:t>.</a:t>
            </a:r>
            <a:endParaRPr lang="en-US" sz="2400" dirty="0"/>
          </a:p>
          <a:p>
            <a:pPr marL="0" indent="0">
              <a:buNone/>
            </a:pPr>
            <a:endParaRPr lang="en-US" dirty="0"/>
          </a:p>
        </p:txBody>
      </p:sp>
    </p:spTree>
    <p:extLst>
      <p:ext uri="{BB962C8B-B14F-4D97-AF65-F5344CB8AC3E}">
        <p14:creationId xmlns:p14="http://schemas.microsoft.com/office/powerpoint/2010/main" val="18589252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Transcript Notation </a:t>
            </a:r>
            <a:br>
              <a:rPr lang="en-US" dirty="0" smtClean="0"/>
            </a:br>
            <a:endParaRPr lang="en-US" dirty="0"/>
          </a:p>
        </p:txBody>
      </p:sp>
      <p:sp>
        <p:nvSpPr>
          <p:cNvPr id="3" name="Content Placeholder 2"/>
          <p:cNvSpPr>
            <a:spLocks noGrp="1"/>
          </p:cNvSpPr>
          <p:nvPr>
            <p:ph idx="1"/>
          </p:nvPr>
        </p:nvSpPr>
        <p:spPr/>
        <p:txBody>
          <a:bodyPr/>
          <a:lstStyle/>
          <a:p>
            <a:r>
              <a:rPr lang="en-US" dirty="0" smtClean="0"/>
              <a:t>Effective April 2016, the Washington State Official Transcript has been updated to include a notation when students receive a level 3 or 4 on the High School Smarter Balanced Assessment.  The notation will read:</a:t>
            </a:r>
          </a:p>
          <a:p>
            <a:pPr marL="0" indent="0">
              <a:buNone/>
            </a:pPr>
            <a:r>
              <a:rPr lang="en-US" dirty="0" smtClean="0"/>
              <a:t>	WA STATE HIGHER ED PLACEMENT AGREEMENT – MATH (or ELA)</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347628088"/>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TM10001105[[fn=Crop]]</Template>
  <TotalTime>1926</TotalTime>
  <Words>579</Words>
  <Application>Microsoft Office PowerPoint</Application>
  <PresentationFormat>Widescreen</PresentationFormat>
  <Paragraphs>41</Paragraphs>
  <Slides>8</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8</vt:i4>
      </vt:variant>
    </vt:vector>
  </HeadingPairs>
  <TitlesOfParts>
    <vt:vector size="10" baseType="lpstr">
      <vt:lpstr>Franklin Gothic Book</vt:lpstr>
      <vt:lpstr>Crop</vt:lpstr>
      <vt:lpstr>Redmond High School state testing information spring 2016</vt:lpstr>
      <vt:lpstr>State Assessments </vt:lpstr>
      <vt:lpstr>Why State Assessments are valuable to students and teachers? </vt:lpstr>
      <vt:lpstr>Class of 2016</vt:lpstr>
      <vt:lpstr>Class of 2017</vt:lpstr>
      <vt:lpstr>Class of 2018</vt:lpstr>
      <vt:lpstr>Class of 2019  </vt:lpstr>
      <vt:lpstr>Transcript Notation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Smarter Balanced Assessment for English and Math</dc:title>
  <dc:creator>Kinney, Margaret</dc:creator>
  <cp:lastModifiedBy>Roberts, Mary</cp:lastModifiedBy>
  <cp:revision>20</cp:revision>
  <dcterms:created xsi:type="dcterms:W3CDTF">2016-04-13T21:08:31Z</dcterms:created>
  <dcterms:modified xsi:type="dcterms:W3CDTF">2016-05-23T15:05:36Z</dcterms:modified>
</cp:coreProperties>
</file>